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16"/>
  </p:notesMasterIdLst>
  <p:handoutMasterIdLst>
    <p:handoutMasterId r:id="rId17"/>
  </p:handoutMasterIdLst>
  <p:sldIdLst>
    <p:sldId id="256" r:id="rId2"/>
    <p:sldId id="266" r:id="rId3"/>
    <p:sldId id="262" r:id="rId4"/>
    <p:sldId id="257" r:id="rId5"/>
    <p:sldId id="258" r:id="rId6"/>
    <p:sldId id="260" r:id="rId7"/>
    <p:sldId id="267" r:id="rId8"/>
    <p:sldId id="259" r:id="rId9"/>
    <p:sldId id="261" r:id="rId10"/>
    <p:sldId id="268" r:id="rId11"/>
    <p:sldId id="263" r:id="rId12"/>
    <p:sldId id="264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DA37D80-6434-44D0-A028-1B22A696006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8" autoAdjust="0"/>
    <p:restoredTop sz="94660"/>
  </p:normalViewPr>
  <p:slideViewPr>
    <p:cSldViewPr snapToGrid="0">
      <p:cViewPr>
        <p:scale>
          <a:sx n="66" d="100"/>
          <a:sy n="66" d="100"/>
        </p:scale>
        <p:origin x="1190" y="4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D37C41-DD20-4AD8-AD6C-8C97E0D3C8F2}" type="doc">
      <dgm:prSet loTypeId="urn:microsoft.com/office/officeart/2005/8/layout/h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B604B2C-181F-41FC-86F7-F285A688AC1C}">
      <dgm:prSet/>
      <dgm:spPr/>
      <dgm:t>
        <a:bodyPr/>
        <a:lstStyle/>
        <a:p>
          <a:r>
            <a:rPr lang="en-US" dirty="0"/>
            <a:t>Temporal Patterns</a:t>
          </a:r>
        </a:p>
      </dgm:t>
    </dgm:pt>
    <dgm:pt modelId="{C01416E9-BC26-42AB-A1D7-698DA7E7D57D}" type="parTrans" cxnId="{18730CCB-437E-48F0-BF93-37232717325E}">
      <dgm:prSet/>
      <dgm:spPr/>
      <dgm:t>
        <a:bodyPr/>
        <a:lstStyle/>
        <a:p>
          <a:endParaRPr lang="en-US"/>
        </a:p>
      </dgm:t>
    </dgm:pt>
    <dgm:pt modelId="{34CDFC19-C62C-4FFE-8753-099AE3A3CAD7}" type="sibTrans" cxnId="{18730CCB-437E-48F0-BF93-37232717325E}">
      <dgm:prSet/>
      <dgm:spPr/>
      <dgm:t>
        <a:bodyPr/>
        <a:lstStyle/>
        <a:p>
          <a:endParaRPr lang="en-US"/>
        </a:p>
      </dgm:t>
    </dgm:pt>
    <dgm:pt modelId="{5A8269AB-94C4-4E66-8BCE-3FD7D6489FD6}">
      <dgm:prSet/>
      <dgm:spPr/>
      <dgm:t>
        <a:bodyPr/>
        <a:lstStyle/>
        <a:p>
          <a:r>
            <a:rPr lang="en-US" dirty="0"/>
            <a:t>Temporal fluctuations of individual parameters over 24 hours using </a:t>
          </a:r>
          <a:r>
            <a:rPr lang="en-US" b="1" dirty="0" err="1"/>
            <a:t>ggplot</a:t>
          </a:r>
          <a:r>
            <a:rPr lang="en-US" dirty="0"/>
            <a:t> and </a:t>
          </a:r>
          <a:r>
            <a:rPr lang="en-US" b="1" dirty="0"/>
            <a:t>patchwork</a:t>
          </a:r>
        </a:p>
      </dgm:t>
    </dgm:pt>
    <dgm:pt modelId="{684DE156-F927-481A-9690-23543D5775A7}" type="parTrans" cxnId="{436096B8-0F7A-4656-92A7-283BC887BF61}">
      <dgm:prSet/>
      <dgm:spPr/>
      <dgm:t>
        <a:bodyPr/>
        <a:lstStyle/>
        <a:p>
          <a:endParaRPr lang="en-US"/>
        </a:p>
      </dgm:t>
    </dgm:pt>
    <dgm:pt modelId="{96674470-9514-4966-98A0-D042C24C4B6A}" type="sibTrans" cxnId="{436096B8-0F7A-4656-92A7-283BC887BF61}">
      <dgm:prSet/>
      <dgm:spPr/>
      <dgm:t>
        <a:bodyPr/>
        <a:lstStyle/>
        <a:p>
          <a:endParaRPr lang="en-US"/>
        </a:p>
      </dgm:t>
    </dgm:pt>
    <dgm:pt modelId="{3FE0C35D-56CA-4896-A760-859AEBFEB4F2}">
      <dgm:prSet/>
      <dgm:spPr/>
      <dgm:t>
        <a:bodyPr/>
        <a:lstStyle/>
        <a:p>
          <a:r>
            <a:rPr lang="en-US" dirty="0"/>
            <a:t>Correlations Between Parameters </a:t>
          </a:r>
        </a:p>
      </dgm:t>
    </dgm:pt>
    <dgm:pt modelId="{0FD20D06-899E-4D06-A186-B7006D0A6405}" type="parTrans" cxnId="{DCFF6244-54C8-4CEC-BB34-770F0EA19C15}">
      <dgm:prSet/>
      <dgm:spPr/>
      <dgm:t>
        <a:bodyPr/>
        <a:lstStyle/>
        <a:p>
          <a:endParaRPr lang="en-US"/>
        </a:p>
      </dgm:t>
    </dgm:pt>
    <dgm:pt modelId="{E0B6B059-5CA5-4D5D-B7D7-80A12C06FC6C}" type="sibTrans" cxnId="{DCFF6244-54C8-4CEC-BB34-770F0EA19C15}">
      <dgm:prSet/>
      <dgm:spPr/>
      <dgm:t>
        <a:bodyPr/>
        <a:lstStyle/>
        <a:p>
          <a:endParaRPr lang="en-US"/>
        </a:p>
      </dgm:t>
    </dgm:pt>
    <dgm:pt modelId="{A986A132-C068-4A4C-A5CF-E592C80E8264}">
      <dgm:prSet/>
      <dgm:spPr/>
      <dgm:t>
        <a:bodyPr/>
        <a:lstStyle/>
        <a:p>
          <a:r>
            <a:rPr lang="en-US" dirty="0"/>
            <a:t>A linear regression showing the relationship between parameters using </a:t>
          </a:r>
          <a:r>
            <a:rPr lang="en-US" b="1" dirty="0" err="1"/>
            <a:t>ggplot</a:t>
          </a:r>
          <a:r>
            <a:rPr lang="en-US" dirty="0"/>
            <a:t> and </a:t>
          </a:r>
          <a:r>
            <a:rPr lang="en-US" b="1" dirty="0"/>
            <a:t>patchwork</a:t>
          </a:r>
        </a:p>
      </dgm:t>
    </dgm:pt>
    <dgm:pt modelId="{008FFABA-FD7E-491A-A05F-27ED76BF8542}" type="parTrans" cxnId="{CB02DF2E-EF36-4AFA-ADC7-45ECC3D2C082}">
      <dgm:prSet/>
      <dgm:spPr/>
      <dgm:t>
        <a:bodyPr/>
        <a:lstStyle/>
        <a:p>
          <a:endParaRPr lang="en-US"/>
        </a:p>
      </dgm:t>
    </dgm:pt>
    <dgm:pt modelId="{74E50390-3D88-45DD-8A54-4EBA94FC4E88}" type="sibTrans" cxnId="{CB02DF2E-EF36-4AFA-ADC7-45ECC3D2C082}">
      <dgm:prSet/>
      <dgm:spPr/>
      <dgm:t>
        <a:bodyPr/>
        <a:lstStyle/>
        <a:p>
          <a:endParaRPr lang="en-US"/>
        </a:p>
      </dgm:t>
    </dgm:pt>
    <dgm:pt modelId="{1B29664E-0EFB-4D84-BFD7-09CDDDE09411}">
      <dgm:prSet/>
      <dgm:spPr/>
      <dgm:t>
        <a:bodyPr/>
        <a:lstStyle/>
        <a:p>
          <a:r>
            <a:rPr lang="en-US" dirty="0"/>
            <a:t>Combined Diel Correlations</a:t>
          </a:r>
        </a:p>
      </dgm:t>
    </dgm:pt>
    <dgm:pt modelId="{8CD5A509-2952-467D-BA97-2C2BD80467D7}" type="parTrans" cxnId="{89434D8A-3032-4A37-B3D8-5423D4DA00C6}">
      <dgm:prSet/>
      <dgm:spPr/>
      <dgm:t>
        <a:bodyPr/>
        <a:lstStyle/>
        <a:p>
          <a:endParaRPr lang="en-US"/>
        </a:p>
      </dgm:t>
    </dgm:pt>
    <dgm:pt modelId="{46F06B43-FD45-4A18-8BD3-D1C1D6C3D774}" type="sibTrans" cxnId="{89434D8A-3032-4A37-B3D8-5423D4DA00C6}">
      <dgm:prSet/>
      <dgm:spPr/>
      <dgm:t>
        <a:bodyPr/>
        <a:lstStyle/>
        <a:p>
          <a:endParaRPr lang="en-US"/>
        </a:p>
      </dgm:t>
    </dgm:pt>
    <dgm:pt modelId="{8C05C105-6E09-401C-9EA7-B71807585BE0}">
      <dgm:prSet/>
      <dgm:spPr/>
      <dgm:t>
        <a:bodyPr/>
        <a:lstStyle/>
        <a:p>
          <a:r>
            <a:rPr lang="en-US" dirty="0"/>
            <a:t>Diel fluctuations of multiple parameters for visualization of correlative patterns using </a:t>
          </a:r>
          <a:r>
            <a:rPr lang="en-US" b="1" dirty="0" err="1"/>
            <a:t>plotly</a:t>
          </a:r>
          <a:endParaRPr lang="en-US" b="1" dirty="0"/>
        </a:p>
      </dgm:t>
    </dgm:pt>
    <dgm:pt modelId="{A182D191-26D6-45FA-B5EE-697714C97023}" type="parTrans" cxnId="{C8E564EB-E93D-4B39-A9B8-50A9B78126D2}">
      <dgm:prSet/>
      <dgm:spPr/>
      <dgm:t>
        <a:bodyPr/>
        <a:lstStyle/>
        <a:p>
          <a:endParaRPr lang="en-US"/>
        </a:p>
      </dgm:t>
    </dgm:pt>
    <dgm:pt modelId="{CCD210F2-56F6-40E8-B8BA-491205E77E60}" type="sibTrans" cxnId="{C8E564EB-E93D-4B39-A9B8-50A9B78126D2}">
      <dgm:prSet/>
      <dgm:spPr/>
      <dgm:t>
        <a:bodyPr/>
        <a:lstStyle/>
        <a:p>
          <a:endParaRPr lang="en-US"/>
        </a:p>
      </dgm:t>
    </dgm:pt>
    <dgm:pt modelId="{E5608EF7-0A33-46D4-A567-ACBFB4402C30}" type="pres">
      <dgm:prSet presAssocID="{11D37C41-DD20-4AD8-AD6C-8C97E0D3C8F2}" presName="Name0" presStyleCnt="0">
        <dgm:presLayoutVars>
          <dgm:dir/>
          <dgm:animLvl val="lvl"/>
          <dgm:resizeHandles val="exact"/>
        </dgm:presLayoutVars>
      </dgm:prSet>
      <dgm:spPr/>
    </dgm:pt>
    <dgm:pt modelId="{1C00EC3C-D9B6-49B7-BBF3-A158783CC4D6}" type="pres">
      <dgm:prSet presAssocID="{BB604B2C-181F-41FC-86F7-F285A688AC1C}" presName="composite" presStyleCnt="0"/>
      <dgm:spPr/>
    </dgm:pt>
    <dgm:pt modelId="{66308064-981D-4851-AC14-E2B0BD232D0A}" type="pres">
      <dgm:prSet presAssocID="{BB604B2C-181F-41FC-86F7-F285A688AC1C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D61AAC26-BBD9-4CBD-A81B-4A28DE6B3BFC}" type="pres">
      <dgm:prSet presAssocID="{BB604B2C-181F-41FC-86F7-F285A688AC1C}" presName="desTx" presStyleLbl="alignAccFollowNode1" presStyleIdx="0" presStyleCnt="3">
        <dgm:presLayoutVars>
          <dgm:bulletEnabled val="1"/>
        </dgm:presLayoutVars>
      </dgm:prSet>
      <dgm:spPr/>
    </dgm:pt>
    <dgm:pt modelId="{FBF8EFC9-DFE4-4B60-A299-F71FF6E8CCDA}" type="pres">
      <dgm:prSet presAssocID="{34CDFC19-C62C-4FFE-8753-099AE3A3CAD7}" presName="space" presStyleCnt="0"/>
      <dgm:spPr/>
    </dgm:pt>
    <dgm:pt modelId="{8BED5486-8CB8-4671-9FEE-64E964FF6B19}" type="pres">
      <dgm:prSet presAssocID="{3FE0C35D-56CA-4896-A760-859AEBFEB4F2}" presName="composite" presStyleCnt="0"/>
      <dgm:spPr/>
    </dgm:pt>
    <dgm:pt modelId="{6722010E-59C5-4DDE-AEC9-6F3D3D2D380A}" type="pres">
      <dgm:prSet presAssocID="{3FE0C35D-56CA-4896-A760-859AEBFEB4F2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8536EC9A-825A-4099-9528-28BBA97811B6}" type="pres">
      <dgm:prSet presAssocID="{3FE0C35D-56CA-4896-A760-859AEBFEB4F2}" presName="desTx" presStyleLbl="alignAccFollowNode1" presStyleIdx="1" presStyleCnt="3">
        <dgm:presLayoutVars>
          <dgm:bulletEnabled val="1"/>
        </dgm:presLayoutVars>
      </dgm:prSet>
      <dgm:spPr/>
    </dgm:pt>
    <dgm:pt modelId="{521ED052-1148-4D22-81D8-09F7FAAB5E24}" type="pres">
      <dgm:prSet presAssocID="{E0B6B059-5CA5-4D5D-B7D7-80A12C06FC6C}" presName="space" presStyleCnt="0"/>
      <dgm:spPr/>
    </dgm:pt>
    <dgm:pt modelId="{1FB3CAA9-C5CD-4766-94DC-B52DFD1B13E8}" type="pres">
      <dgm:prSet presAssocID="{1B29664E-0EFB-4D84-BFD7-09CDDDE09411}" presName="composite" presStyleCnt="0"/>
      <dgm:spPr/>
    </dgm:pt>
    <dgm:pt modelId="{70DD571D-2C43-41BB-860A-D8F5598C0F6C}" type="pres">
      <dgm:prSet presAssocID="{1B29664E-0EFB-4D84-BFD7-09CDDDE09411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21AF8D2E-7E79-468B-A813-5CAE1F3608CC}" type="pres">
      <dgm:prSet presAssocID="{1B29664E-0EFB-4D84-BFD7-09CDDDE09411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81337E09-68B9-4571-BDCB-767128612F63}" type="presOf" srcId="{A986A132-C068-4A4C-A5CF-E592C80E8264}" destId="{8536EC9A-825A-4099-9528-28BBA97811B6}" srcOrd="0" destOrd="0" presId="urn:microsoft.com/office/officeart/2005/8/layout/hList1"/>
    <dgm:cxn modelId="{E27A8012-5B5C-4350-897D-47F551B1E120}" type="presOf" srcId="{3FE0C35D-56CA-4896-A760-859AEBFEB4F2}" destId="{6722010E-59C5-4DDE-AEC9-6F3D3D2D380A}" srcOrd="0" destOrd="0" presId="urn:microsoft.com/office/officeart/2005/8/layout/hList1"/>
    <dgm:cxn modelId="{CB02DF2E-EF36-4AFA-ADC7-45ECC3D2C082}" srcId="{3FE0C35D-56CA-4896-A760-859AEBFEB4F2}" destId="{A986A132-C068-4A4C-A5CF-E592C80E8264}" srcOrd="0" destOrd="0" parTransId="{008FFABA-FD7E-491A-A05F-27ED76BF8542}" sibTransId="{74E50390-3D88-45DD-8A54-4EBA94FC4E88}"/>
    <dgm:cxn modelId="{82071A34-D99C-494C-9DCB-EB152130A615}" type="presOf" srcId="{11D37C41-DD20-4AD8-AD6C-8C97E0D3C8F2}" destId="{E5608EF7-0A33-46D4-A567-ACBFB4402C30}" srcOrd="0" destOrd="0" presId="urn:microsoft.com/office/officeart/2005/8/layout/hList1"/>
    <dgm:cxn modelId="{DCFF6244-54C8-4CEC-BB34-770F0EA19C15}" srcId="{11D37C41-DD20-4AD8-AD6C-8C97E0D3C8F2}" destId="{3FE0C35D-56CA-4896-A760-859AEBFEB4F2}" srcOrd="1" destOrd="0" parTransId="{0FD20D06-899E-4D06-A186-B7006D0A6405}" sibTransId="{E0B6B059-5CA5-4D5D-B7D7-80A12C06FC6C}"/>
    <dgm:cxn modelId="{F9B8E452-0DCB-4968-8A05-199FAE71F2AC}" type="presOf" srcId="{8C05C105-6E09-401C-9EA7-B71807585BE0}" destId="{21AF8D2E-7E79-468B-A813-5CAE1F3608CC}" srcOrd="0" destOrd="0" presId="urn:microsoft.com/office/officeart/2005/8/layout/hList1"/>
    <dgm:cxn modelId="{89434D8A-3032-4A37-B3D8-5423D4DA00C6}" srcId="{11D37C41-DD20-4AD8-AD6C-8C97E0D3C8F2}" destId="{1B29664E-0EFB-4D84-BFD7-09CDDDE09411}" srcOrd="2" destOrd="0" parTransId="{8CD5A509-2952-467D-BA97-2C2BD80467D7}" sibTransId="{46F06B43-FD45-4A18-8BD3-D1C1D6C3D774}"/>
    <dgm:cxn modelId="{63396B99-EF04-4BA6-AD25-677D70FE232D}" type="presOf" srcId="{BB604B2C-181F-41FC-86F7-F285A688AC1C}" destId="{66308064-981D-4851-AC14-E2B0BD232D0A}" srcOrd="0" destOrd="0" presId="urn:microsoft.com/office/officeart/2005/8/layout/hList1"/>
    <dgm:cxn modelId="{72AED39B-2E39-4BB1-945A-8A5A6C4C13FA}" type="presOf" srcId="{5A8269AB-94C4-4E66-8BCE-3FD7D6489FD6}" destId="{D61AAC26-BBD9-4CBD-A81B-4A28DE6B3BFC}" srcOrd="0" destOrd="0" presId="urn:microsoft.com/office/officeart/2005/8/layout/hList1"/>
    <dgm:cxn modelId="{436096B8-0F7A-4656-92A7-283BC887BF61}" srcId="{BB604B2C-181F-41FC-86F7-F285A688AC1C}" destId="{5A8269AB-94C4-4E66-8BCE-3FD7D6489FD6}" srcOrd="0" destOrd="0" parTransId="{684DE156-F927-481A-9690-23543D5775A7}" sibTransId="{96674470-9514-4966-98A0-D042C24C4B6A}"/>
    <dgm:cxn modelId="{18730CCB-437E-48F0-BF93-37232717325E}" srcId="{11D37C41-DD20-4AD8-AD6C-8C97E0D3C8F2}" destId="{BB604B2C-181F-41FC-86F7-F285A688AC1C}" srcOrd="0" destOrd="0" parTransId="{C01416E9-BC26-42AB-A1D7-698DA7E7D57D}" sibTransId="{34CDFC19-C62C-4FFE-8753-099AE3A3CAD7}"/>
    <dgm:cxn modelId="{14F573CD-81DA-4E52-85E6-1F8B3AE01B4C}" type="presOf" srcId="{1B29664E-0EFB-4D84-BFD7-09CDDDE09411}" destId="{70DD571D-2C43-41BB-860A-D8F5598C0F6C}" srcOrd="0" destOrd="0" presId="urn:microsoft.com/office/officeart/2005/8/layout/hList1"/>
    <dgm:cxn modelId="{C8E564EB-E93D-4B39-A9B8-50A9B78126D2}" srcId="{1B29664E-0EFB-4D84-BFD7-09CDDDE09411}" destId="{8C05C105-6E09-401C-9EA7-B71807585BE0}" srcOrd="0" destOrd="0" parTransId="{A182D191-26D6-45FA-B5EE-697714C97023}" sibTransId="{CCD210F2-56F6-40E8-B8BA-491205E77E60}"/>
    <dgm:cxn modelId="{D86A1F3E-B143-40ED-9460-B81EFA60847E}" type="presParOf" srcId="{E5608EF7-0A33-46D4-A567-ACBFB4402C30}" destId="{1C00EC3C-D9B6-49B7-BBF3-A158783CC4D6}" srcOrd="0" destOrd="0" presId="urn:microsoft.com/office/officeart/2005/8/layout/hList1"/>
    <dgm:cxn modelId="{007BCDF4-8149-4944-BF14-5024747ACB2E}" type="presParOf" srcId="{1C00EC3C-D9B6-49B7-BBF3-A158783CC4D6}" destId="{66308064-981D-4851-AC14-E2B0BD232D0A}" srcOrd="0" destOrd="0" presId="urn:microsoft.com/office/officeart/2005/8/layout/hList1"/>
    <dgm:cxn modelId="{CF4EBFA2-4008-4C44-B8AD-E5CBF45085BC}" type="presParOf" srcId="{1C00EC3C-D9B6-49B7-BBF3-A158783CC4D6}" destId="{D61AAC26-BBD9-4CBD-A81B-4A28DE6B3BFC}" srcOrd="1" destOrd="0" presId="urn:microsoft.com/office/officeart/2005/8/layout/hList1"/>
    <dgm:cxn modelId="{49F8A2F2-D11C-4D2D-8CF7-80750A94ADED}" type="presParOf" srcId="{E5608EF7-0A33-46D4-A567-ACBFB4402C30}" destId="{FBF8EFC9-DFE4-4B60-A299-F71FF6E8CCDA}" srcOrd="1" destOrd="0" presId="urn:microsoft.com/office/officeart/2005/8/layout/hList1"/>
    <dgm:cxn modelId="{D18A6B79-6D3D-4FF3-8A77-99486B989C2C}" type="presParOf" srcId="{E5608EF7-0A33-46D4-A567-ACBFB4402C30}" destId="{8BED5486-8CB8-4671-9FEE-64E964FF6B19}" srcOrd="2" destOrd="0" presId="urn:microsoft.com/office/officeart/2005/8/layout/hList1"/>
    <dgm:cxn modelId="{7CA95B78-1BD2-46CE-8188-5A47327E84FA}" type="presParOf" srcId="{8BED5486-8CB8-4671-9FEE-64E964FF6B19}" destId="{6722010E-59C5-4DDE-AEC9-6F3D3D2D380A}" srcOrd="0" destOrd="0" presId="urn:microsoft.com/office/officeart/2005/8/layout/hList1"/>
    <dgm:cxn modelId="{FA7FE141-20AA-4569-91F3-5BC4C415049C}" type="presParOf" srcId="{8BED5486-8CB8-4671-9FEE-64E964FF6B19}" destId="{8536EC9A-825A-4099-9528-28BBA97811B6}" srcOrd="1" destOrd="0" presId="urn:microsoft.com/office/officeart/2005/8/layout/hList1"/>
    <dgm:cxn modelId="{D7C2A86A-ADA2-428E-9994-7F03A47C7DE6}" type="presParOf" srcId="{E5608EF7-0A33-46D4-A567-ACBFB4402C30}" destId="{521ED052-1148-4D22-81D8-09F7FAAB5E24}" srcOrd="3" destOrd="0" presId="urn:microsoft.com/office/officeart/2005/8/layout/hList1"/>
    <dgm:cxn modelId="{2B4098D3-2FED-42C9-824B-8EE5FF5976C0}" type="presParOf" srcId="{E5608EF7-0A33-46D4-A567-ACBFB4402C30}" destId="{1FB3CAA9-C5CD-4766-94DC-B52DFD1B13E8}" srcOrd="4" destOrd="0" presId="urn:microsoft.com/office/officeart/2005/8/layout/hList1"/>
    <dgm:cxn modelId="{71AFFF37-ED8C-4743-9883-AFBB3B5C3D5F}" type="presParOf" srcId="{1FB3CAA9-C5CD-4766-94DC-B52DFD1B13E8}" destId="{70DD571D-2C43-41BB-860A-D8F5598C0F6C}" srcOrd="0" destOrd="0" presId="urn:microsoft.com/office/officeart/2005/8/layout/hList1"/>
    <dgm:cxn modelId="{1287E54C-E450-488E-93E1-F8F4304E7B6E}" type="presParOf" srcId="{1FB3CAA9-C5CD-4766-94DC-B52DFD1B13E8}" destId="{21AF8D2E-7E79-468B-A813-5CAE1F3608C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26BCC0-84C4-4889-B7E7-88AAE3138C0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92D18F5-42A2-4BA5-87DC-4863C77D59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Collect water samples to check for dissolved gasses and nutrients</a:t>
          </a:r>
        </a:p>
      </dgm:t>
    </dgm:pt>
    <dgm:pt modelId="{6D0DC928-590A-4A7D-8F31-682352C1ACFE}" type="parTrans" cxnId="{0BF267CE-BF1B-41C6-8ABC-94FD2BEA0551}">
      <dgm:prSet/>
      <dgm:spPr/>
      <dgm:t>
        <a:bodyPr/>
        <a:lstStyle/>
        <a:p>
          <a:endParaRPr lang="en-US"/>
        </a:p>
      </dgm:t>
    </dgm:pt>
    <dgm:pt modelId="{A69A607B-1707-4B2D-84C1-E0A4555C7EB8}" type="sibTrans" cxnId="{0BF267CE-BF1B-41C6-8ABC-94FD2BEA0551}">
      <dgm:prSet/>
      <dgm:spPr/>
      <dgm:t>
        <a:bodyPr/>
        <a:lstStyle/>
        <a:p>
          <a:endParaRPr lang="en-US"/>
        </a:p>
      </dgm:t>
    </dgm:pt>
    <dgm:pt modelId="{0A7E357A-7414-4B43-AC78-3AC145F5F9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May explain the variation seen in specific conductivity across sites</a:t>
          </a:r>
        </a:p>
      </dgm:t>
    </dgm:pt>
    <dgm:pt modelId="{93E375D0-C5F0-4DB7-9EB7-B0C87B06E7A2}" type="parTrans" cxnId="{2F7CF208-61CB-460B-9806-05780F6CF51E}">
      <dgm:prSet/>
      <dgm:spPr/>
      <dgm:t>
        <a:bodyPr/>
        <a:lstStyle/>
        <a:p>
          <a:endParaRPr lang="en-US"/>
        </a:p>
      </dgm:t>
    </dgm:pt>
    <dgm:pt modelId="{B96A2401-C85E-4AF4-BCF0-10D270A322BC}" type="sibTrans" cxnId="{2F7CF208-61CB-460B-9806-05780F6CF51E}">
      <dgm:prSet/>
      <dgm:spPr/>
      <dgm:t>
        <a:bodyPr/>
        <a:lstStyle/>
        <a:p>
          <a:endParaRPr lang="en-US"/>
        </a:p>
      </dgm:t>
    </dgm:pt>
    <dgm:pt modelId="{02C4B8CA-17D5-4FEC-B96D-252FAC4DDD0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Incorporate data from other islands</a:t>
          </a:r>
        </a:p>
      </dgm:t>
    </dgm:pt>
    <dgm:pt modelId="{956F7A25-1C7A-47A7-98B2-C5A33290B220}" type="parTrans" cxnId="{619C50CF-FE29-468D-98B4-B6E68ABAF6B7}">
      <dgm:prSet/>
      <dgm:spPr/>
      <dgm:t>
        <a:bodyPr/>
        <a:lstStyle/>
        <a:p>
          <a:endParaRPr lang="en-US"/>
        </a:p>
      </dgm:t>
    </dgm:pt>
    <dgm:pt modelId="{E817EB39-A3D9-4319-A016-36C3DD574481}" type="sibTrans" cxnId="{619C50CF-FE29-468D-98B4-B6E68ABAF6B7}">
      <dgm:prSet/>
      <dgm:spPr/>
      <dgm:t>
        <a:bodyPr/>
        <a:lstStyle/>
        <a:p>
          <a:endParaRPr lang="en-US"/>
        </a:p>
      </dgm:t>
    </dgm:pt>
    <dgm:pt modelId="{88350442-BF35-4D48-9E9D-4B73905423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Freshwater bodies on San Cristobol and High salinity lakes and ponds on Isabela</a:t>
          </a:r>
        </a:p>
      </dgm:t>
    </dgm:pt>
    <dgm:pt modelId="{C3C855F2-4510-4534-B36F-866FEC5C8A11}" type="parTrans" cxnId="{16F2BA92-08E6-49F3-8EA2-0A643AA110B2}">
      <dgm:prSet/>
      <dgm:spPr/>
      <dgm:t>
        <a:bodyPr/>
        <a:lstStyle/>
        <a:p>
          <a:endParaRPr lang="en-US"/>
        </a:p>
      </dgm:t>
    </dgm:pt>
    <dgm:pt modelId="{C994CD28-E35B-472A-AA2F-68BA83662EA5}" type="sibTrans" cxnId="{16F2BA92-08E6-49F3-8EA2-0A643AA110B2}">
      <dgm:prSet/>
      <dgm:spPr/>
      <dgm:t>
        <a:bodyPr/>
        <a:lstStyle/>
        <a:p>
          <a:endParaRPr lang="en-US"/>
        </a:p>
      </dgm:t>
    </dgm:pt>
    <dgm:pt modelId="{52EB8147-5AFF-4748-A220-50E93D3FA33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Increase accessibility</a:t>
          </a:r>
        </a:p>
      </dgm:t>
    </dgm:pt>
    <dgm:pt modelId="{E26DA373-54DF-4E00-B625-EFD4DEB8FC57}" type="parTrans" cxnId="{1961E2F6-48D3-4F12-A9BE-17BF08BC35F7}">
      <dgm:prSet/>
      <dgm:spPr/>
      <dgm:t>
        <a:bodyPr/>
        <a:lstStyle/>
        <a:p>
          <a:endParaRPr lang="en-US"/>
        </a:p>
      </dgm:t>
    </dgm:pt>
    <dgm:pt modelId="{0396BB10-B137-459B-B7B1-CB0A12239E4F}" type="sibTrans" cxnId="{1961E2F6-48D3-4F12-A9BE-17BF08BC35F7}">
      <dgm:prSet/>
      <dgm:spPr/>
      <dgm:t>
        <a:bodyPr/>
        <a:lstStyle/>
        <a:p>
          <a:endParaRPr lang="en-US"/>
        </a:p>
      </dgm:t>
    </dgm:pt>
    <dgm:pt modelId="{B79C4AA6-FEB5-41F4-A9D7-A29672A940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Create a more concentrated database where all interactive Plotly plots are available</a:t>
          </a:r>
        </a:p>
      </dgm:t>
    </dgm:pt>
    <dgm:pt modelId="{05428BBB-C89F-469F-85C2-F26029589811}" type="parTrans" cxnId="{678DCC04-56AA-4D0A-A260-F3B9ECA07283}">
      <dgm:prSet/>
      <dgm:spPr/>
      <dgm:t>
        <a:bodyPr/>
        <a:lstStyle/>
        <a:p>
          <a:endParaRPr lang="en-US"/>
        </a:p>
      </dgm:t>
    </dgm:pt>
    <dgm:pt modelId="{5242F6FE-DB6A-4F15-AE9B-B3A861882E53}" type="sibTrans" cxnId="{678DCC04-56AA-4D0A-A260-F3B9ECA07283}">
      <dgm:prSet/>
      <dgm:spPr/>
      <dgm:t>
        <a:bodyPr/>
        <a:lstStyle/>
        <a:p>
          <a:endParaRPr lang="en-US"/>
        </a:p>
      </dgm:t>
    </dgm:pt>
    <dgm:pt modelId="{2EDE54FB-DC1B-4DA2-9261-9A48D7F3833D}" type="pres">
      <dgm:prSet presAssocID="{E426BCC0-84C4-4889-B7E7-88AAE3138C04}" presName="root" presStyleCnt="0">
        <dgm:presLayoutVars>
          <dgm:dir/>
          <dgm:resizeHandles val="exact"/>
        </dgm:presLayoutVars>
      </dgm:prSet>
      <dgm:spPr/>
    </dgm:pt>
    <dgm:pt modelId="{DC9E88C1-4622-4AE6-A36E-935C988C94FF}" type="pres">
      <dgm:prSet presAssocID="{B92D18F5-42A2-4BA5-87DC-4863C77D59C5}" presName="compNode" presStyleCnt="0"/>
      <dgm:spPr/>
    </dgm:pt>
    <dgm:pt modelId="{1AFD264C-D520-4EA5-8DCB-BF38E7A79C52}" type="pres">
      <dgm:prSet presAssocID="{B92D18F5-42A2-4BA5-87DC-4863C77D59C5}" presName="bgRect" presStyleLbl="bgShp" presStyleIdx="0" presStyleCnt="3"/>
      <dgm:spPr/>
    </dgm:pt>
    <dgm:pt modelId="{23D701D1-C9C3-4C04-BB35-F237B2C1F4AA}" type="pres">
      <dgm:prSet presAssocID="{B92D18F5-42A2-4BA5-87DC-4863C77D59C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BF2B4281-7587-4865-9136-9FACD47482B7}" type="pres">
      <dgm:prSet presAssocID="{B92D18F5-42A2-4BA5-87DC-4863C77D59C5}" presName="spaceRect" presStyleCnt="0"/>
      <dgm:spPr/>
    </dgm:pt>
    <dgm:pt modelId="{A33798B0-6383-4220-A2DC-9DD7FA7E8B1C}" type="pres">
      <dgm:prSet presAssocID="{B92D18F5-42A2-4BA5-87DC-4863C77D59C5}" presName="parTx" presStyleLbl="revTx" presStyleIdx="0" presStyleCnt="6">
        <dgm:presLayoutVars>
          <dgm:chMax val="0"/>
          <dgm:chPref val="0"/>
        </dgm:presLayoutVars>
      </dgm:prSet>
      <dgm:spPr/>
    </dgm:pt>
    <dgm:pt modelId="{281BE6C1-BE01-4A49-B607-E771784DE9A8}" type="pres">
      <dgm:prSet presAssocID="{B92D18F5-42A2-4BA5-87DC-4863C77D59C5}" presName="desTx" presStyleLbl="revTx" presStyleIdx="1" presStyleCnt="6">
        <dgm:presLayoutVars/>
      </dgm:prSet>
      <dgm:spPr/>
    </dgm:pt>
    <dgm:pt modelId="{6B867787-B46A-40DE-A81D-B850A79223E7}" type="pres">
      <dgm:prSet presAssocID="{A69A607B-1707-4B2D-84C1-E0A4555C7EB8}" presName="sibTrans" presStyleCnt="0"/>
      <dgm:spPr/>
    </dgm:pt>
    <dgm:pt modelId="{219681A4-2003-48B8-829F-8A875ECD584C}" type="pres">
      <dgm:prSet presAssocID="{02C4B8CA-17D5-4FEC-B96D-252FAC4DDD0A}" presName="compNode" presStyleCnt="0"/>
      <dgm:spPr/>
    </dgm:pt>
    <dgm:pt modelId="{BAB91FCF-563F-4E34-84E7-4C788D39F226}" type="pres">
      <dgm:prSet presAssocID="{02C4B8CA-17D5-4FEC-B96D-252FAC4DDD0A}" presName="bgRect" presStyleLbl="bgShp" presStyleIdx="1" presStyleCnt="3"/>
      <dgm:spPr/>
    </dgm:pt>
    <dgm:pt modelId="{30963733-5016-43A0-9071-152C1A7EBFC4}" type="pres">
      <dgm:prSet presAssocID="{02C4B8CA-17D5-4FEC-B96D-252FAC4DDD0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sh"/>
        </a:ext>
      </dgm:extLst>
    </dgm:pt>
    <dgm:pt modelId="{2CECEB0E-2085-4487-B529-708BBFA82877}" type="pres">
      <dgm:prSet presAssocID="{02C4B8CA-17D5-4FEC-B96D-252FAC4DDD0A}" presName="spaceRect" presStyleCnt="0"/>
      <dgm:spPr/>
    </dgm:pt>
    <dgm:pt modelId="{791FCE20-4914-4B2F-8B75-2031622B1634}" type="pres">
      <dgm:prSet presAssocID="{02C4B8CA-17D5-4FEC-B96D-252FAC4DDD0A}" presName="parTx" presStyleLbl="revTx" presStyleIdx="2" presStyleCnt="6">
        <dgm:presLayoutVars>
          <dgm:chMax val="0"/>
          <dgm:chPref val="0"/>
        </dgm:presLayoutVars>
      </dgm:prSet>
      <dgm:spPr/>
    </dgm:pt>
    <dgm:pt modelId="{431931FE-2E05-4145-87BB-BCA542324625}" type="pres">
      <dgm:prSet presAssocID="{02C4B8CA-17D5-4FEC-B96D-252FAC4DDD0A}" presName="desTx" presStyleLbl="revTx" presStyleIdx="3" presStyleCnt="6">
        <dgm:presLayoutVars/>
      </dgm:prSet>
      <dgm:spPr/>
    </dgm:pt>
    <dgm:pt modelId="{8EACB341-BE8D-4BCE-B687-AFD849B1AB39}" type="pres">
      <dgm:prSet presAssocID="{E817EB39-A3D9-4319-A016-36C3DD574481}" presName="sibTrans" presStyleCnt="0"/>
      <dgm:spPr/>
    </dgm:pt>
    <dgm:pt modelId="{7CDE50A8-409C-470C-A56B-0C6729D508EA}" type="pres">
      <dgm:prSet presAssocID="{52EB8147-5AFF-4748-A220-50E93D3FA33F}" presName="compNode" presStyleCnt="0"/>
      <dgm:spPr/>
    </dgm:pt>
    <dgm:pt modelId="{C3210B84-B366-4B36-8E09-06220AA6C7E5}" type="pres">
      <dgm:prSet presAssocID="{52EB8147-5AFF-4748-A220-50E93D3FA33F}" presName="bgRect" presStyleLbl="bgShp" presStyleIdx="2" presStyleCnt="3"/>
      <dgm:spPr/>
    </dgm:pt>
    <dgm:pt modelId="{75BA0DC6-85B6-476A-87C6-EB6226C9A579}" type="pres">
      <dgm:prSet presAssocID="{52EB8147-5AFF-4748-A220-50E93D3FA33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FA58ECC-AD16-4ABD-8331-BCD18436E87E}" type="pres">
      <dgm:prSet presAssocID="{52EB8147-5AFF-4748-A220-50E93D3FA33F}" presName="spaceRect" presStyleCnt="0"/>
      <dgm:spPr/>
    </dgm:pt>
    <dgm:pt modelId="{35A9DB62-F4FE-4674-8F1E-BE952277F39B}" type="pres">
      <dgm:prSet presAssocID="{52EB8147-5AFF-4748-A220-50E93D3FA33F}" presName="parTx" presStyleLbl="revTx" presStyleIdx="4" presStyleCnt="6">
        <dgm:presLayoutVars>
          <dgm:chMax val="0"/>
          <dgm:chPref val="0"/>
        </dgm:presLayoutVars>
      </dgm:prSet>
      <dgm:spPr/>
    </dgm:pt>
    <dgm:pt modelId="{2338AF7F-CD6B-44FE-8FED-2350F8055E3E}" type="pres">
      <dgm:prSet presAssocID="{52EB8147-5AFF-4748-A220-50E93D3FA33F}" presName="desTx" presStyleLbl="revTx" presStyleIdx="5" presStyleCnt="6">
        <dgm:presLayoutVars/>
      </dgm:prSet>
      <dgm:spPr/>
    </dgm:pt>
  </dgm:ptLst>
  <dgm:cxnLst>
    <dgm:cxn modelId="{678DCC04-56AA-4D0A-A260-F3B9ECA07283}" srcId="{52EB8147-5AFF-4748-A220-50E93D3FA33F}" destId="{B79C4AA6-FEB5-41F4-A9D7-A29672A94039}" srcOrd="0" destOrd="0" parTransId="{05428BBB-C89F-469F-85C2-F26029589811}" sibTransId="{5242F6FE-DB6A-4F15-AE9B-B3A861882E53}"/>
    <dgm:cxn modelId="{2F7CF208-61CB-460B-9806-05780F6CF51E}" srcId="{B92D18F5-42A2-4BA5-87DC-4863C77D59C5}" destId="{0A7E357A-7414-4B43-AC78-3AC145F5F9BD}" srcOrd="0" destOrd="0" parTransId="{93E375D0-C5F0-4DB7-9EB7-B0C87B06E7A2}" sibTransId="{B96A2401-C85E-4AF4-BCF0-10D270A322BC}"/>
    <dgm:cxn modelId="{E6981D3D-F6BA-49DB-8CD2-DE22FB97D508}" type="presOf" srcId="{B79C4AA6-FEB5-41F4-A9D7-A29672A94039}" destId="{2338AF7F-CD6B-44FE-8FED-2350F8055E3E}" srcOrd="0" destOrd="0" presId="urn:microsoft.com/office/officeart/2018/2/layout/IconVerticalSolidList"/>
    <dgm:cxn modelId="{31B4E06F-A57D-41AE-AF68-8CEA46CA4BCC}" type="presOf" srcId="{E426BCC0-84C4-4889-B7E7-88AAE3138C04}" destId="{2EDE54FB-DC1B-4DA2-9261-9A48D7F3833D}" srcOrd="0" destOrd="0" presId="urn:microsoft.com/office/officeart/2018/2/layout/IconVerticalSolidList"/>
    <dgm:cxn modelId="{83C2738C-5D1D-4358-B999-AB3198A70227}" type="presOf" srcId="{88350442-BF35-4D48-9E9D-4B73905423FC}" destId="{431931FE-2E05-4145-87BB-BCA542324625}" srcOrd="0" destOrd="0" presId="urn:microsoft.com/office/officeart/2018/2/layout/IconVerticalSolidList"/>
    <dgm:cxn modelId="{16F2BA92-08E6-49F3-8EA2-0A643AA110B2}" srcId="{02C4B8CA-17D5-4FEC-B96D-252FAC4DDD0A}" destId="{88350442-BF35-4D48-9E9D-4B73905423FC}" srcOrd="0" destOrd="0" parTransId="{C3C855F2-4510-4534-B36F-866FEC5C8A11}" sibTransId="{C994CD28-E35B-472A-AA2F-68BA83662EA5}"/>
    <dgm:cxn modelId="{EEC41A9B-4BBF-4854-B940-58E3C9386BBD}" type="presOf" srcId="{52EB8147-5AFF-4748-A220-50E93D3FA33F}" destId="{35A9DB62-F4FE-4674-8F1E-BE952277F39B}" srcOrd="0" destOrd="0" presId="urn:microsoft.com/office/officeart/2018/2/layout/IconVerticalSolidList"/>
    <dgm:cxn modelId="{D03AEDA2-7D5C-414B-90B8-5B5764C223A6}" type="presOf" srcId="{B92D18F5-42A2-4BA5-87DC-4863C77D59C5}" destId="{A33798B0-6383-4220-A2DC-9DD7FA7E8B1C}" srcOrd="0" destOrd="0" presId="urn:microsoft.com/office/officeart/2018/2/layout/IconVerticalSolidList"/>
    <dgm:cxn modelId="{47EEF5BA-0106-4921-91F9-C0B68FFCA3FA}" type="presOf" srcId="{02C4B8CA-17D5-4FEC-B96D-252FAC4DDD0A}" destId="{791FCE20-4914-4B2F-8B75-2031622B1634}" srcOrd="0" destOrd="0" presId="urn:microsoft.com/office/officeart/2018/2/layout/IconVerticalSolidList"/>
    <dgm:cxn modelId="{0BF267CE-BF1B-41C6-8ABC-94FD2BEA0551}" srcId="{E426BCC0-84C4-4889-B7E7-88AAE3138C04}" destId="{B92D18F5-42A2-4BA5-87DC-4863C77D59C5}" srcOrd="0" destOrd="0" parTransId="{6D0DC928-590A-4A7D-8F31-682352C1ACFE}" sibTransId="{A69A607B-1707-4B2D-84C1-E0A4555C7EB8}"/>
    <dgm:cxn modelId="{619C50CF-FE29-468D-98B4-B6E68ABAF6B7}" srcId="{E426BCC0-84C4-4889-B7E7-88AAE3138C04}" destId="{02C4B8CA-17D5-4FEC-B96D-252FAC4DDD0A}" srcOrd="1" destOrd="0" parTransId="{956F7A25-1C7A-47A7-98B2-C5A33290B220}" sibTransId="{E817EB39-A3D9-4319-A016-36C3DD574481}"/>
    <dgm:cxn modelId="{1961E2F6-48D3-4F12-A9BE-17BF08BC35F7}" srcId="{E426BCC0-84C4-4889-B7E7-88AAE3138C04}" destId="{52EB8147-5AFF-4748-A220-50E93D3FA33F}" srcOrd="2" destOrd="0" parTransId="{E26DA373-54DF-4E00-B625-EFD4DEB8FC57}" sibTransId="{0396BB10-B137-459B-B7B1-CB0A12239E4F}"/>
    <dgm:cxn modelId="{DEFEF0F7-2DAD-4933-A313-A577C4FD04EF}" type="presOf" srcId="{0A7E357A-7414-4B43-AC78-3AC145F5F9BD}" destId="{281BE6C1-BE01-4A49-B607-E771784DE9A8}" srcOrd="0" destOrd="0" presId="urn:microsoft.com/office/officeart/2018/2/layout/IconVerticalSolidList"/>
    <dgm:cxn modelId="{1618A652-188B-47A5-B86B-6EBEAEAA03A7}" type="presParOf" srcId="{2EDE54FB-DC1B-4DA2-9261-9A48D7F3833D}" destId="{DC9E88C1-4622-4AE6-A36E-935C988C94FF}" srcOrd="0" destOrd="0" presId="urn:microsoft.com/office/officeart/2018/2/layout/IconVerticalSolidList"/>
    <dgm:cxn modelId="{36F0B782-19A6-437C-A786-6FE535907181}" type="presParOf" srcId="{DC9E88C1-4622-4AE6-A36E-935C988C94FF}" destId="{1AFD264C-D520-4EA5-8DCB-BF38E7A79C52}" srcOrd="0" destOrd="0" presId="urn:microsoft.com/office/officeart/2018/2/layout/IconVerticalSolidList"/>
    <dgm:cxn modelId="{784BCC91-6E7C-4790-81D0-F412634EF280}" type="presParOf" srcId="{DC9E88C1-4622-4AE6-A36E-935C988C94FF}" destId="{23D701D1-C9C3-4C04-BB35-F237B2C1F4AA}" srcOrd="1" destOrd="0" presId="urn:microsoft.com/office/officeart/2018/2/layout/IconVerticalSolidList"/>
    <dgm:cxn modelId="{BF3AC70B-98EA-4641-A43C-309307597C4D}" type="presParOf" srcId="{DC9E88C1-4622-4AE6-A36E-935C988C94FF}" destId="{BF2B4281-7587-4865-9136-9FACD47482B7}" srcOrd="2" destOrd="0" presId="urn:microsoft.com/office/officeart/2018/2/layout/IconVerticalSolidList"/>
    <dgm:cxn modelId="{CF18719F-FF5E-444E-86B3-DD0DB5678A53}" type="presParOf" srcId="{DC9E88C1-4622-4AE6-A36E-935C988C94FF}" destId="{A33798B0-6383-4220-A2DC-9DD7FA7E8B1C}" srcOrd="3" destOrd="0" presId="urn:microsoft.com/office/officeart/2018/2/layout/IconVerticalSolidList"/>
    <dgm:cxn modelId="{6AE9B8C1-48D4-4302-A025-7A8CF6EAB7E6}" type="presParOf" srcId="{DC9E88C1-4622-4AE6-A36E-935C988C94FF}" destId="{281BE6C1-BE01-4A49-B607-E771784DE9A8}" srcOrd="4" destOrd="0" presId="urn:microsoft.com/office/officeart/2018/2/layout/IconVerticalSolidList"/>
    <dgm:cxn modelId="{3AD5C8CD-5720-4FBE-A081-4DBC9E49CA63}" type="presParOf" srcId="{2EDE54FB-DC1B-4DA2-9261-9A48D7F3833D}" destId="{6B867787-B46A-40DE-A81D-B850A79223E7}" srcOrd="1" destOrd="0" presId="urn:microsoft.com/office/officeart/2018/2/layout/IconVerticalSolidList"/>
    <dgm:cxn modelId="{6A959EFF-22C5-4330-B88E-50951FD33363}" type="presParOf" srcId="{2EDE54FB-DC1B-4DA2-9261-9A48D7F3833D}" destId="{219681A4-2003-48B8-829F-8A875ECD584C}" srcOrd="2" destOrd="0" presId="urn:microsoft.com/office/officeart/2018/2/layout/IconVerticalSolidList"/>
    <dgm:cxn modelId="{D5301EF0-577B-4CF5-95C0-E1DC930BDDF1}" type="presParOf" srcId="{219681A4-2003-48B8-829F-8A875ECD584C}" destId="{BAB91FCF-563F-4E34-84E7-4C788D39F226}" srcOrd="0" destOrd="0" presId="urn:microsoft.com/office/officeart/2018/2/layout/IconVerticalSolidList"/>
    <dgm:cxn modelId="{5C914AB0-76BE-4545-B6E6-7DB81558C95E}" type="presParOf" srcId="{219681A4-2003-48B8-829F-8A875ECD584C}" destId="{30963733-5016-43A0-9071-152C1A7EBFC4}" srcOrd="1" destOrd="0" presId="urn:microsoft.com/office/officeart/2018/2/layout/IconVerticalSolidList"/>
    <dgm:cxn modelId="{4D4645F3-07A1-4782-9D15-71D2FA118465}" type="presParOf" srcId="{219681A4-2003-48B8-829F-8A875ECD584C}" destId="{2CECEB0E-2085-4487-B529-708BBFA82877}" srcOrd="2" destOrd="0" presId="urn:microsoft.com/office/officeart/2018/2/layout/IconVerticalSolidList"/>
    <dgm:cxn modelId="{8C7D3C72-3DC9-45C0-A2B7-21C052E2EA17}" type="presParOf" srcId="{219681A4-2003-48B8-829F-8A875ECD584C}" destId="{791FCE20-4914-4B2F-8B75-2031622B1634}" srcOrd="3" destOrd="0" presId="urn:microsoft.com/office/officeart/2018/2/layout/IconVerticalSolidList"/>
    <dgm:cxn modelId="{3E3A1DF9-E97C-4B91-85E3-5D55263F81F5}" type="presParOf" srcId="{219681A4-2003-48B8-829F-8A875ECD584C}" destId="{431931FE-2E05-4145-87BB-BCA542324625}" srcOrd="4" destOrd="0" presId="urn:microsoft.com/office/officeart/2018/2/layout/IconVerticalSolidList"/>
    <dgm:cxn modelId="{C57F209B-9CD7-4EDB-8438-F17C7787A1AB}" type="presParOf" srcId="{2EDE54FB-DC1B-4DA2-9261-9A48D7F3833D}" destId="{8EACB341-BE8D-4BCE-B687-AFD849B1AB39}" srcOrd="3" destOrd="0" presId="urn:microsoft.com/office/officeart/2018/2/layout/IconVerticalSolidList"/>
    <dgm:cxn modelId="{6224525A-7DCF-48F9-B80A-ABA07161C645}" type="presParOf" srcId="{2EDE54FB-DC1B-4DA2-9261-9A48D7F3833D}" destId="{7CDE50A8-409C-470C-A56B-0C6729D508EA}" srcOrd="4" destOrd="0" presId="urn:microsoft.com/office/officeart/2018/2/layout/IconVerticalSolidList"/>
    <dgm:cxn modelId="{03410F5C-6043-40A7-B872-D8A8677E2066}" type="presParOf" srcId="{7CDE50A8-409C-470C-A56B-0C6729D508EA}" destId="{C3210B84-B366-4B36-8E09-06220AA6C7E5}" srcOrd="0" destOrd="0" presId="urn:microsoft.com/office/officeart/2018/2/layout/IconVerticalSolidList"/>
    <dgm:cxn modelId="{4DE12094-2E4F-49E7-9DDA-6C6D832A9935}" type="presParOf" srcId="{7CDE50A8-409C-470C-A56B-0C6729D508EA}" destId="{75BA0DC6-85B6-476A-87C6-EB6226C9A579}" srcOrd="1" destOrd="0" presId="urn:microsoft.com/office/officeart/2018/2/layout/IconVerticalSolidList"/>
    <dgm:cxn modelId="{4F9B41DD-F12F-4DE2-B003-1849F50D039E}" type="presParOf" srcId="{7CDE50A8-409C-470C-A56B-0C6729D508EA}" destId="{EFA58ECC-AD16-4ABD-8331-BCD18436E87E}" srcOrd="2" destOrd="0" presId="urn:microsoft.com/office/officeart/2018/2/layout/IconVerticalSolidList"/>
    <dgm:cxn modelId="{2774AEF6-5B97-495B-A597-3836A6577F82}" type="presParOf" srcId="{7CDE50A8-409C-470C-A56B-0C6729D508EA}" destId="{35A9DB62-F4FE-4674-8F1E-BE952277F39B}" srcOrd="3" destOrd="0" presId="urn:microsoft.com/office/officeart/2018/2/layout/IconVerticalSolidList"/>
    <dgm:cxn modelId="{BC75B89C-CBF0-4F03-9514-34966FA22430}" type="presParOf" srcId="{7CDE50A8-409C-470C-A56B-0C6729D508EA}" destId="{2338AF7F-CD6B-44FE-8FED-2350F8055E3E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308064-981D-4851-AC14-E2B0BD232D0A}">
      <dsp:nvSpPr>
        <dsp:cNvPr id="0" name=""/>
        <dsp:cNvSpPr/>
      </dsp:nvSpPr>
      <dsp:spPr>
        <a:xfrm>
          <a:off x="2971" y="90739"/>
          <a:ext cx="2897504" cy="114438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Temporal Patterns</a:t>
          </a:r>
        </a:p>
      </dsp:txBody>
      <dsp:txXfrm>
        <a:off x="2971" y="90739"/>
        <a:ext cx="2897504" cy="1144383"/>
      </dsp:txXfrm>
    </dsp:sp>
    <dsp:sp modelId="{D61AAC26-BBD9-4CBD-A81B-4A28DE6B3BFC}">
      <dsp:nvSpPr>
        <dsp:cNvPr id="0" name=""/>
        <dsp:cNvSpPr/>
      </dsp:nvSpPr>
      <dsp:spPr>
        <a:xfrm>
          <a:off x="2971" y="1235122"/>
          <a:ext cx="2897504" cy="281636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Temporal fluctuations of individual parameters over 24 hours using </a:t>
          </a:r>
          <a:r>
            <a:rPr lang="en-US" sz="2400" b="1" kern="1200" dirty="0" err="1"/>
            <a:t>ggplot</a:t>
          </a:r>
          <a:r>
            <a:rPr lang="en-US" sz="2400" kern="1200" dirty="0"/>
            <a:t> and </a:t>
          </a:r>
          <a:r>
            <a:rPr lang="en-US" sz="2400" b="1" kern="1200" dirty="0"/>
            <a:t>patchwork</a:t>
          </a:r>
        </a:p>
      </dsp:txBody>
      <dsp:txXfrm>
        <a:off x="2971" y="1235122"/>
        <a:ext cx="2897504" cy="2816369"/>
      </dsp:txXfrm>
    </dsp:sp>
    <dsp:sp modelId="{6722010E-59C5-4DDE-AEC9-6F3D3D2D380A}">
      <dsp:nvSpPr>
        <dsp:cNvPr id="0" name=""/>
        <dsp:cNvSpPr/>
      </dsp:nvSpPr>
      <dsp:spPr>
        <a:xfrm>
          <a:off x="3306127" y="90739"/>
          <a:ext cx="2897504" cy="114438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Correlations Between Parameters </a:t>
          </a:r>
        </a:p>
      </dsp:txBody>
      <dsp:txXfrm>
        <a:off x="3306127" y="90739"/>
        <a:ext cx="2897504" cy="1144383"/>
      </dsp:txXfrm>
    </dsp:sp>
    <dsp:sp modelId="{8536EC9A-825A-4099-9528-28BBA97811B6}">
      <dsp:nvSpPr>
        <dsp:cNvPr id="0" name=""/>
        <dsp:cNvSpPr/>
      </dsp:nvSpPr>
      <dsp:spPr>
        <a:xfrm>
          <a:off x="3306127" y="1235122"/>
          <a:ext cx="2897504" cy="281636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A linear regression showing the relationship between parameters using </a:t>
          </a:r>
          <a:r>
            <a:rPr lang="en-US" sz="2400" b="1" kern="1200" dirty="0" err="1"/>
            <a:t>ggplot</a:t>
          </a:r>
          <a:r>
            <a:rPr lang="en-US" sz="2400" kern="1200" dirty="0"/>
            <a:t> and </a:t>
          </a:r>
          <a:r>
            <a:rPr lang="en-US" sz="2400" b="1" kern="1200" dirty="0"/>
            <a:t>patchwork</a:t>
          </a:r>
        </a:p>
      </dsp:txBody>
      <dsp:txXfrm>
        <a:off x="3306127" y="1235122"/>
        <a:ext cx="2897504" cy="2816369"/>
      </dsp:txXfrm>
    </dsp:sp>
    <dsp:sp modelId="{70DD571D-2C43-41BB-860A-D8F5598C0F6C}">
      <dsp:nvSpPr>
        <dsp:cNvPr id="0" name=""/>
        <dsp:cNvSpPr/>
      </dsp:nvSpPr>
      <dsp:spPr>
        <a:xfrm>
          <a:off x="6609283" y="90739"/>
          <a:ext cx="2897504" cy="114438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Combined Diel Correlations</a:t>
          </a:r>
        </a:p>
      </dsp:txBody>
      <dsp:txXfrm>
        <a:off x="6609283" y="90739"/>
        <a:ext cx="2897504" cy="1144383"/>
      </dsp:txXfrm>
    </dsp:sp>
    <dsp:sp modelId="{21AF8D2E-7E79-468B-A813-5CAE1F3608CC}">
      <dsp:nvSpPr>
        <dsp:cNvPr id="0" name=""/>
        <dsp:cNvSpPr/>
      </dsp:nvSpPr>
      <dsp:spPr>
        <a:xfrm>
          <a:off x="6609283" y="1235122"/>
          <a:ext cx="2897504" cy="281636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Diel fluctuations of multiple parameters for visualization of correlative patterns using </a:t>
          </a:r>
          <a:r>
            <a:rPr lang="en-US" sz="2400" b="1" kern="1200" dirty="0" err="1"/>
            <a:t>plotly</a:t>
          </a:r>
          <a:endParaRPr lang="en-US" sz="2400" b="1" kern="1200" dirty="0"/>
        </a:p>
      </dsp:txBody>
      <dsp:txXfrm>
        <a:off x="6609283" y="1235122"/>
        <a:ext cx="2897504" cy="28163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FD264C-D520-4EA5-8DCB-BF38E7A79C52}">
      <dsp:nvSpPr>
        <dsp:cNvPr id="0" name=""/>
        <dsp:cNvSpPr/>
      </dsp:nvSpPr>
      <dsp:spPr>
        <a:xfrm>
          <a:off x="0" y="505"/>
          <a:ext cx="9509760" cy="118320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D701D1-C9C3-4C04-BB35-F237B2C1F4AA}">
      <dsp:nvSpPr>
        <dsp:cNvPr id="0" name=""/>
        <dsp:cNvSpPr/>
      </dsp:nvSpPr>
      <dsp:spPr>
        <a:xfrm>
          <a:off x="357919" y="266726"/>
          <a:ext cx="650763" cy="6507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3798B0-6383-4220-A2DC-9DD7FA7E8B1C}">
      <dsp:nvSpPr>
        <dsp:cNvPr id="0" name=""/>
        <dsp:cNvSpPr/>
      </dsp:nvSpPr>
      <dsp:spPr>
        <a:xfrm>
          <a:off x="1366602" y="505"/>
          <a:ext cx="4279392" cy="1183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223" tIns="125223" rIns="125223" bIns="125223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Collect water samples to check for dissolved gasses and nutrients</a:t>
          </a:r>
        </a:p>
      </dsp:txBody>
      <dsp:txXfrm>
        <a:off x="1366602" y="505"/>
        <a:ext cx="4279392" cy="1183205"/>
      </dsp:txXfrm>
    </dsp:sp>
    <dsp:sp modelId="{281BE6C1-BE01-4A49-B607-E771784DE9A8}">
      <dsp:nvSpPr>
        <dsp:cNvPr id="0" name=""/>
        <dsp:cNvSpPr/>
      </dsp:nvSpPr>
      <dsp:spPr>
        <a:xfrm>
          <a:off x="5645994" y="505"/>
          <a:ext cx="3863765" cy="1183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223" tIns="125223" rIns="125223" bIns="12522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May explain the variation seen in specific conductivity across sites</a:t>
          </a:r>
        </a:p>
      </dsp:txBody>
      <dsp:txXfrm>
        <a:off x="5645994" y="505"/>
        <a:ext cx="3863765" cy="1183205"/>
      </dsp:txXfrm>
    </dsp:sp>
    <dsp:sp modelId="{BAB91FCF-563F-4E34-84E7-4C788D39F226}">
      <dsp:nvSpPr>
        <dsp:cNvPr id="0" name=""/>
        <dsp:cNvSpPr/>
      </dsp:nvSpPr>
      <dsp:spPr>
        <a:xfrm>
          <a:off x="0" y="1479513"/>
          <a:ext cx="9509760" cy="118320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963733-5016-43A0-9071-152C1A7EBFC4}">
      <dsp:nvSpPr>
        <dsp:cNvPr id="0" name=""/>
        <dsp:cNvSpPr/>
      </dsp:nvSpPr>
      <dsp:spPr>
        <a:xfrm>
          <a:off x="357919" y="1745734"/>
          <a:ext cx="650763" cy="6507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1FCE20-4914-4B2F-8B75-2031622B1634}">
      <dsp:nvSpPr>
        <dsp:cNvPr id="0" name=""/>
        <dsp:cNvSpPr/>
      </dsp:nvSpPr>
      <dsp:spPr>
        <a:xfrm>
          <a:off x="1366602" y="1479513"/>
          <a:ext cx="4279392" cy="1183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223" tIns="125223" rIns="125223" bIns="125223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Incorporate data from other islands</a:t>
          </a:r>
        </a:p>
      </dsp:txBody>
      <dsp:txXfrm>
        <a:off x="1366602" y="1479513"/>
        <a:ext cx="4279392" cy="1183205"/>
      </dsp:txXfrm>
    </dsp:sp>
    <dsp:sp modelId="{431931FE-2E05-4145-87BB-BCA542324625}">
      <dsp:nvSpPr>
        <dsp:cNvPr id="0" name=""/>
        <dsp:cNvSpPr/>
      </dsp:nvSpPr>
      <dsp:spPr>
        <a:xfrm>
          <a:off x="5645994" y="1479513"/>
          <a:ext cx="3863765" cy="1183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223" tIns="125223" rIns="125223" bIns="12522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Freshwater bodies on San Cristobol and High salinity lakes and ponds on Isabela</a:t>
          </a:r>
        </a:p>
      </dsp:txBody>
      <dsp:txXfrm>
        <a:off x="5645994" y="1479513"/>
        <a:ext cx="3863765" cy="1183205"/>
      </dsp:txXfrm>
    </dsp:sp>
    <dsp:sp modelId="{C3210B84-B366-4B36-8E09-06220AA6C7E5}">
      <dsp:nvSpPr>
        <dsp:cNvPr id="0" name=""/>
        <dsp:cNvSpPr/>
      </dsp:nvSpPr>
      <dsp:spPr>
        <a:xfrm>
          <a:off x="0" y="2958520"/>
          <a:ext cx="9509760" cy="118320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BA0DC6-85B6-476A-87C6-EB6226C9A579}">
      <dsp:nvSpPr>
        <dsp:cNvPr id="0" name=""/>
        <dsp:cNvSpPr/>
      </dsp:nvSpPr>
      <dsp:spPr>
        <a:xfrm>
          <a:off x="357919" y="3224741"/>
          <a:ext cx="650763" cy="6507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A9DB62-F4FE-4674-8F1E-BE952277F39B}">
      <dsp:nvSpPr>
        <dsp:cNvPr id="0" name=""/>
        <dsp:cNvSpPr/>
      </dsp:nvSpPr>
      <dsp:spPr>
        <a:xfrm>
          <a:off x="1366602" y="2958520"/>
          <a:ext cx="4279392" cy="1183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223" tIns="125223" rIns="125223" bIns="125223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Increase accessibility</a:t>
          </a:r>
        </a:p>
      </dsp:txBody>
      <dsp:txXfrm>
        <a:off x="1366602" y="2958520"/>
        <a:ext cx="4279392" cy="1183205"/>
      </dsp:txXfrm>
    </dsp:sp>
    <dsp:sp modelId="{2338AF7F-CD6B-44FE-8FED-2350F8055E3E}">
      <dsp:nvSpPr>
        <dsp:cNvPr id="0" name=""/>
        <dsp:cNvSpPr/>
      </dsp:nvSpPr>
      <dsp:spPr>
        <a:xfrm>
          <a:off x="5645994" y="2958520"/>
          <a:ext cx="3863765" cy="1183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223" tIns="125223" rIns="125223" bIns="12522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Create a more concentrated database where all interactive Plotly plots are available</a:t>
          </a:r>
        </a:p>
      </dsp:txBody>
      <dsp:txXfrm>
        <a:off x="5645994" y="2958520"/>
        <a:ext cx="3863765" cy="11832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1268B-8AC2-4239-8FAF-7C144C210720}" type="datetimeFigureOut">
              <a:rPr lang="en-US"/>
              <a:t>5/9/2025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BA2C8-71FC-43D0-BD87-0547616971F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92136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D8362-6D63-40AC-BAA9-90C3AE6D5875}" type="datetimeFigureOut">
              <a:rPr lang="en-US"/>
              <a:t>5/9/2025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539446-6953-447E-A4E3-E7CFBF87004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3929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ater3"/>
          <p:cNvSpPr/>
          <p:nvPr/>
        </p:nvSpPr>
        <p:spPr bwMode="gray">
          <a:xfrm>
            <a:off x="2552" y="5243129"/>
            <a:ext cx="12188952" cy="1614871"/>
          </a:xfrm>
          <a:prstGeom prst="rect">
            <a:avLst/>
          </a:prstGeom>
          <a:gradFill>
            <a:gsLst>
              <a:gs pos="833">
                <a:schemeClr val="accent2">
                  <a:lumMod val="60000"/>
                  <a:lumOff val="40000"/>
                  <a:alpha val="38000"/>
                </a:schemeClr>
              </a:gs>
              <a:gs pos="23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  <a:alpha val="8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sky"/>
          <p:cNvSpPr/>
          <p:nvPr/>
        </p:nvSpPr>
        <p:spPr bwMode="white">
          <a:xfrm>
            <a:off x="2552" y="0"/>
            <a:ext cx="12188952" cy="533400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6" name="water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" r="9901"/>
          <a:stretch/>
        </p:blipFill>
        <p:spPr bwMode="ltGray">
          <a:xfrm>
            <a:off x="-1425" y="5497897"/>
            <a:ext cx="12188952" cy="463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water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r="6356"/>
          <a:stretch/>
        </p:blipFill>
        <p:spPr bwMode="gray">
          <a:xfrm flipH="1">
            <a:off x="-1425" y="5221111"/>
            <a:ext cx="12188952" cy="2682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-1425" y="5961106"/>
            <a:ext cx="12188952" cy="896846"/>
          </a:xfrm>
          <a:prstGeom prst="rect">
            <a:avLst/>
          </a:prstGeom>
          <a:gradFill>
            <a:gsLst>
              <a:gs pos="25000">
                <a:schemeClr val="accent6">
                  <a:lumMod val="60000"/>
                  <a:lumOff val="40000"/>
                  <a:alpha val="0"/>
                </a:schemeClr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5872" y="1309047"/>
            <a:ext cx="9602789" cy="2667000"/>
          </a:xfrm>
        </p:spPr>
        <p:txBody>
          <a:bodyPr anchor="b">
            <a:no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05872" y="4038600"/>
            <a:ext cx="9601200" cy="9906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cap="all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1">
              <a:rPr lang="en-US"/>
              <a:t>5/9/2025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4403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4403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1">
              <a:rPr lang="en-US"/>
              <a:t>5/9/2025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1">
              <a:rPr lang="en-US"/>
              <a:t>5/9/2025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ky"/>
          <p:cNvSpPr/>
          <p:nvPr/>
        </p:nvSpPr>
        <p:spPr>
          <a:xfrm>
            <a:off x="2552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1309047"/>
            <a:ext cx="9601252" cy="2667000"/>
          </a:xfrm>
        </p:spPr>
        <p:txBody>
          <a:bodyPr anchor="b">
            <a:normAutofit/>
          </a:bodyPr>
          <a:lstStyle>
            <a:lvl1pPr algn="ctr">
              <a:defRPr sz="6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4038600"/>
            <a:ext cx="96012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84E2-2D7A-43CF-AC90-352A289A783A}" type="datetime1">
              <a:rPr lang="en-US"/>
              <a:t>5/9/2025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572768"/>
            <a:ext cx="4572000" cy="414223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1572768"/>
            <a:ext cx="4572000" cy="414223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en-US"/>
              <a:t>5/9/2025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572768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120" y="2365861"/>
            <a:ext cx="4572000" cy="33491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572768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365861"/>
            <a:ext cx="4572000" cy="33491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en-US"/>
              <a:t>5/9/2025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/>
              <a:t>5/9/2025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ky"/>
          <p:cNvSpPr/>
          <p:nvPr/>
        </p:nvSpPr>
        <p:spPr>
          <a:xfrm>
            <a:off x="2552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 algn="ctr"/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1">
              <a:rPr lang="en-US"/>
              <a:t>5/9/2025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7479" y="762000"/>
            <a:ext cx="3377133" cy="2743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3" y="685800"/>
            <a:ext cx="6858000" cy="4572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7479" y="3554104"/>
            <a:ext cx="3377133" cy="1703696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1">
              <a:rPr lang="en-US"/>
              <a:t>5/9/2025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7479" y="762000"/>
            <a:ext cx="3377133" cy="27432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760413" y="685800"/>
            <a:ext cx="6858000" cy="4572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7479" y="3554104"/>
            <a:ext cx="3377133" cy="170369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74940-A916-4C8B-9648-02A2D3898F9E}" type="datetime1">
              <a:rPr lang="en-US"/>
              <a:t>5/9/2025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ky"/>
          <p:cNvSpPr/>
          <p:nvPr/>
        </p:nvSpPr>
        <p:spPr>
          <a:xfrm>
            <a:off x="2552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58000"/>
                </a:schemeClr>
              </a:gs>
              <a:gs pos="88000">
                <a:schemeClr val="accent2">
                  <a:lumMod val="20000"/>
                  <a:lumOff val="80000"/>
                  <a:alpha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 algn="ctr"/>
            <a:endParaRPr/>
          </a:p>
        </p:txBody>
      </p:sp>
      <p:sp>
        <p:nvSpPr>
          <p:cNvPr id="8" name="water3"/>
          <p:cNvSpPr/>
          <p:nvPr/>
        </p:nvSpPr>
        <p:spPr bwMode="gray">
          <a:xfrm>
            <a:off x="2552" y="6064101"/>
            <a:ext cx="12188952" cy="793899"/>
          </a:xfrm>
          <a:prstGeom prst="rect">
            <a:avLst/>
          </a:prstGeom>
          <a:gradFill>
            <a:gsLst>
              <a:gs pos="833">
                <a:schemeClr val="accent2">
                  <a:lumMod val="60000"/>
                  <a:lumOff val="40000"/>
                  <a:alpha val="38000"/>
                </a:schemeClr>
              </a:gs>
              <a:gs pos="49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  <a:alpha val="8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" name="water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" r="9901"/>
          <a:stretch/>
        </p:blipFill>
        <p:spPr bwMode="white">
          <a:xfrm>
            <a:off x="-1425" y="6256181"/>
            <a:ext cx="12188952" cy="463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water1"/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r="6356"/>
          <a:stretch/>
        </p:blipFill>
        <p:spPr bwMode="gray">
          <a:xfrm flipH="1">
            <a:off x="-1425" y="5979395"/>
            <a:ext cx="12188952" cy="2682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265176"/>
            <a:ext cx="9509759" cy="1088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572768"/>
            <a:ext cx="9509760" cy="4142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fld id="{5586B75A-687E-405C-8A0B-8D00578BA2C3}" type="datetime1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cap="all" baseline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accent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•"/>
        <a:defRPr sz="20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SzPct val="100000"/>
        <a:buFont typeface="Arial" pitchFamily="34" charset="0"/>
        <a:buChar char="•"/>
        <a:defRPr sz="18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6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6pPr>
      <a:lvl7pPr marL="19202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8pPr>
      <a:lvl9pPr marL="2240280" indent="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None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3390/e25060888" TargetMode="External"/><Relationship Id="rId3" Type="http://schemas.openxmlformats.org/officeDocument/2006/relationships/hyperlink" Target="http://www.geeksforgeeks.org/getting-started-with-plotly-in-r/" TargetMode="External"/><Relationship Id="rId7" Type="http://schemas.openxmlformats.org/officeDocument/2006/relationships/hyperlink" Target="https://doi.org/10.5194/hess-23-2939-2019" TargetMode="External"/><Relationship Id="rId2" Type="http://schemas.openxmlformats.org/officeDocument/2006/relationships/hyperlink" Target="https://doi.org/10.1098/rspb.2017.142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07/BF00017610" TargetMode="External"/><Relationship Id="rId5" Type="http://schemas.openxmlformats.org/officeDocument/2006/relationships/hyperlink" Target="https://www.r-project.org/" TargetMode="External"/><Relationship Id="rId4" Type="http://schemas.openxmlformats.org/officeDocument/2006/relationships/hyperlink" Target="https://doi.org/10.3390/w1621309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olgeography.co.uk/GCSE/AQA/Tourism/Sustainable/Case%20study%20Sust%20Tourism.htm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creativecommons.org/licenses/by-nc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5872" y="1197080"/>
            <a:ext cx="9602789" cy="2667000"/>
          </a:xfrm>
        </p:spPr>
        <p:txBody>
          <a:bodyPr/>
          <a:lstStyle/>
          <a:p>
            <a:pPr algn="ctr" rtl="0">
              <a:buNone/>
            </a:pPr>
            <a:r>
              <a:rPr lang="en-US" sz="4000" b="1" i="0" u="none" strike="noStrike" dirty="0">
                <a:solidFill>
                  <a:schemeClr val="accent2"/>
                </a:solidFill>
                <a:effectLst/>
              </a:rPr>
              <a:t>Water Chemistry Correlations in Santa Cruz Island, Galapagos: An R Studio Visual Analysis </a:t>
            </a:r>
            <a:endParaRPr lang="en-US" sz="11500" dirty="0">
              <a:solidFill>
                <a:schemeClr val="accent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Kendall </a:t>
            </a:r>
            <a:r>
              <a:rPr lang="en-US" dirty="0" err="1"/>
              <a:t>greer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90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3CA99-2956-7E74-23ED-7E8A253D2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80AA59-0C77-C428-4327-6DF9A5EF9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333" y="0"/>
            <a:ext cx="899855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32BD9D-FDF3-01A7-1955-5A8AAFD30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523" y="3158846"/>
            <a:ext cx="2987811" cy="1088136"/>
          </a:xfrm>
        </p:spPr>
        <p:txBody>
          <a:bodyPr>
            <a:normAutofit fontScale="90000"/>
          </a:bodyPr>
          <a:lstStyle/>
          <a:p>
            <a:r>
              <a:rPr lang="en-US" dirty="0"/>
              <a:t>Cerro Mesa Code For Two- Parameter Diel Comparisons</a:t>
            </a:r>
          </a:p>
        </p:txBody>
      </p:sp>
    </p:spTree>
    <p:extLst>
      <p:ext uri="{BB962C8B-B14F-4D97-AF65-F5344CB8AC3E}">
        <p14:creationId xmlns:p14="http://schemas.microsoft.com/office/powerpoint/2010/main" val="2713746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120" y="450371"/>
            <a:ext cx="9509759" cy="1088136"/>
          </a:xfrm>
        </p:spPr>
        <p:txBody>
          <a:bodyPr>
            <a:normAutofit fontScale="90000"/>
          </a:bodyPr>
          <a:lstStyle/>
          <a:p>
            <a:r>
              <a:rPr lang="en-US" dirty="0"/>
              <a:t>Using slightly altered code, the same figures were created to assess water chemistry in </a:t>
            </a:r>
            <a:r>
              <a:rPr lang="en-US" dirty="0" err="1"/>
              <a:t>Cascajo</a:t>
            </a:r>
            <a:r>
              <a:rPr lang="en-US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518562-E0B8-BE4E-9123-532F7B6F3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28" y="1656112"/>
            <a:ext cx="4369222" cy="2809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22F1C4-9B71-675F-37C1-6B9FF9AD0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713" y="1992409"/>
            <a:ext cx="5592959" cy="35511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21D2BC-9DC1-82C5-1C5E-4B1F2E64C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8" y="4559081"/>
            <a:ext cx="3029011" cy="19690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C02241-3A56-237A-7CE5-76CD539A4B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3211" y="4559081"/>
            <a:ext cx="3130737" cy="196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5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F6BD9-65E3-CDDC-AB8C-0B82D1C62886}"/>
              </a:ext>
            </a:extLst>
          </p:cNvPr>
          <p:cNvSpPr txBox="1">
            <a:spLocks/>
          </p:cNvSpPr>
          <p:nvPr/>
        </p:nvSpPr>
        <p:spPr>
          <a:xfrm>
            <a:off x="1341120" y="450371"/>
            <a:ext cx="9509759" cy="1088136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…And Laureles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CDB36C-6361-F049-FEBC-2E0650440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12" y="1718998"/>
            <a:ext cx="6901827" cy="43319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810CD0-9B18-A9FF-D197-2822BD6DE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252" y="1189127"/>
            <a:ext cx="4303314" cy="2695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774399-1979-A4E1-A88E-2FBB322A1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252" y="4005872"/>
            <a:ext cx="4268042" cy="26958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399816-FAE3-EF2C-32C1-8CF8F1958ABA}"/>
              </a:ext>
            </a:extLst>
          </p:cNvPr>
          <p:cNvSpPr txBox="1"/>
          <p:nvPr/>
        </p:nvSpPr>
        <p:spPr>
          <a:xfrm>
            <a:off x="189742" y="6050996"/>
            <a:ext cx="61350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Specific conductivity did not follow patterns observed at our other two sites</a:t>
            </a:r>
          </a:p>
        </p:txBody>
      </p:sp>
    </p:spTree>
    <p:extLst>
      <p:ext uri="{BB962C8B-B14F-4D97-AF65-F5344CB8AC3E}">
        <p14:creationId xmlns:p14="http://schemas.microsoft.com/office/powerpoint/2010/main" val="42824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6928B-0441-1A37-9A6C-75DD4A10F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265176"/>
            <a:ext cx="9509759" cy="1088136"/>
          </a:xfrm>
        </p:spPr>
        <p:txBody>
          <a:bodyPr anchor="b">
            <a:normAutofit/>
          </a:bodyPr>
          <a:lstStyle/>
          <a:p>
            <a:r>
              <a:rPr lang="en-US" dirty="0"/>
              <a:t>Future Directions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5B9ACD1F-164C-B0BB-B165-818A276BEF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2744469"/>
              </p:ext>
            </p:extLst>
          </p:nvPr>
        </p:nvGraphicFramePr>
        <p:xfrm>
          <a:off x="1341120" y="1572768"/>
          <a:ext cx="9509760" cy="4142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002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DEE9E-FFE1-9C75-7115-6C943F834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D8228-29B6-7C66-970C-62C9EB631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120" y="1572768"/>
            <a:ext cx="9509760" cy="4631262"/>
          </a:xfrm>
        </p:spPr>
        <p:txBody>
          <a:bodyPr>
            <a:normAutofit fontScale="70000" lnSpcReduction="20000"/>
          </a:bodyPr>
          <a:lstStyle/>
          <a:p>
            <a:pPr indent="-22860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Andersen, M. R., Kragh, T., &amp; Sand-Jensen, K. (2017-9-13). Extreme diel dissolved oxygen and carbon cycles in shallow vegetated lakes. </a:t>
            </a:r>
            <a:r>
              <a:rPr lang="en-US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Proceedings of the Royal Society B: Biological Sciences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</a:t>
            </a:r>
            <a:r>
              <a:rPr lang="en-US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284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(1862). 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hlinkClick r:id="rId2"/>
              </a:rPr>
              <a:t>https://doi.org/10.1098/rspb.2017.1427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</a:p>
          <a:p>
            <a:pPr indent="-22860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GeeksforGeeks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2024. Getting Started with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Plotly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in R.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GeeksforGeeks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From </a:t>
            </a: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3"/>
              </a:rPr>
              <a:t>www.geeksforgeeks.org/getting-started-with-plotly-in-r/</a:t>
            </a:r>
            <a:endParaRPr lang="en-US" sz="1800" b="0" i="0" u="sng" strike="noStrike" dirty="0">
              <a:solidFill>
                <a:srgbClr val="1155CC"/>
              </a:solidFill>
              <a:effectLst/>
              <a:latin typeface="Times New Roman" panose="02020603050405020304" pitchFamily="18" charset="0"/>
            </a:endParaRPr>
          </a:p>
          <a:p>
            <a:pPr indent="-22860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Liang, X., Jian, Z., Tan, Z., Dai, R., Wang, H., Wang, J.,…Li, T. (2024-10-29). Dissolved Oxygen Concentration Prediction in the Pearl River Estuary with Deep Learning for Driving Factors Identification: Temperature, pH, Conductivity, and Ammonia Nitrogen. </a:t>
            </a:r>
            <a:r>
              <a:rPr lang="en-US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Water 2024, Vol. 16, Page 3090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</a:t>
            </a:r>
            <a:r>
              <a:rPr lang="en-US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16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(21). 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hlinkClick r:id="rId4"/>
              </a:rPr>
              <a:t>https://doi.org/10.3390/w16213090</a:t>
            </a:r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indent="-22860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 Core Team. 2024. R: A Language and Environment for Statistical Computing. from </a:t>
            </a: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5"/>
              </a:rPr>
              <a:t>https://www.r-project.org/</a:t>
            </a:r>
            <a:endParaRPr lang="en-US" sz="1800" u="sng" strike="noStrike" dirty="0"/>
          </a:p>
          <a:p>
            <a:pPr indent="-22860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Reddy, K. R., &amp; Reddy, K. R. (1981-12-01). Diel variations of certain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physico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-chemical parameters of water in selected aquatic systems. 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Hydrobiologia</a:t>
            </a:r>
            <a:r>
              <a:rPr lang="en-US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1981 85:3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</a:t>
            </a:r>
            <a:r>
              <a:rPr lang="en-US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85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(3). 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hlinkClick r:id="rId6"/>
              </a:rPr>
              <a:t>https://doi.org/10.1007/BF00017610</a:t>
            </a:r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457200" indent="-45720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Slater, L. J.,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Thirel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G., Harrigan, S.,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Delaigue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O., Hurley, A.,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Khouakhi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A.,…Smith, K. (2019/07/12). Using R in hydrology: a review of recent developments and future directions. </a:t>
            </a:r>
            <a:r>
              <a:rPr lang="en-US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Hydrology and Earth System Sciences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</a:t>
            </a:r>
            <a:r>
              <a:rPr lang="en-US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23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(7). 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hlinkClick r:id="rId7"/>
              </a:rPr>
              <a:t>https://doi.org/10.5194/hess-23-2939-2019</a:t>
            </a:r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457200" indent="-45720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Wong, M.-F., Guo, S., Hang, C.-N., Ho, S.-W., Tan, C.-W., Wong, M.-F.,…Tan, C.-W. (2023-06-01). Natural Language Generation and Understanding of Big Code for AI-Assisted Programming: A Review. </a:t>
            </a:r>
            <a:r>
              <a:rPr lang="en-US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Entropy 2023, Vol. 25, Page 888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</a:t>
            </a:r>
            <a:r>
              <a:rPr lang="en-US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25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(6). 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hlinkClick r:id="rId8"/>
              </a:rPr>
              <a:t>https://doi.org/10.3390/e25060888</a:t>
            </a:r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94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Galapagos Islands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Sampling performed on Santa Cruz, Isabela, and San Cristobol</a:t>
            </a:r>
          </a:p>
        </p:txBody>
      </p:sp>
      <p:pic>
        <p:nvPicPr>
          <p:cNvPr id="5" name="Picture 4" descr="A map of the galapagos islands&#10;&#10;AI-generated content may be incorrect.">
            <a:extLst>
              <a:ext uri="{FF2B5EF4-FFF2-40B4-BE49-F238E27FC236}">
                <a16:creationId xmlns:a16="http://schemas.microsoft.com/office/drawing/2014/main" id="{E334AA04-8907-10E5-8017-91A8A60FC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1000" y="919015"/>
            <a:ext cx="7688986" cy="43387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6F820A-61DB-875E-8EE9-8C4D6BA1473B}"/>
              </a:ext>
            </a:extLst>
          </p:cNvPr>
          <p:cNvSpPr txBox="1"/>
          <p:nvPr/>
        </p:nvSpPr>
        <p:spPr>
          <a:xfrm>
            <a:off x="381000" y="52578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s://www.coolgeography.co.uk/GCSE/AQA/Tourism/Sustainable/Case%20study%20Sust%20Tourism.htm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-nc/3.0/"/>
              </a:rPr>
              <a:t>CC BY-NC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6188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78361" y="79961"/>
            <a:ext cx="9509759" cy="1088136"/>
          </a:xfrm>
        </p:spPr>
        <p:txBody>
          <a:bodyPr/>
          <a:lstStyle/>
          <a:p>
            <a:r>
              <a:rPr lang="en-US" dirty="0"/>
              <a:t>Santa Cruz Island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170468" y="1331547"/>
            <a:ext cx="4572000" cy="766588"/>
          </a:xfrm>
        </p:spPr>
        <p:txBody>
          <a:bodyPr/>
          <a:lstStyle/>
          <a:p>
            <a:r>
              <a:rPr lang="en-US" dirty="0"/>
              <a:t>Cerro Mesa</a:t>
            </a:r>
          </a:p>
        </p:txBody>
      </p:sp>
      <p:pic>
        <p:nvPicPr>
          <p:cNvPr id="4" name="Content Placeholder 3" descr="A pond surrounded by plants and trees&#10;&#10;AI-generated content may be incorrect.">
            <a:extLst>
              <a:ext uri="{FF2B5EF4-FFF2-40B4-BE49-F238E27FC236}">
                <a16:creationId xmlns:a16="http://schemas.microsoft.com/office/drawing/2014/main" id="{EEE65997-C41A-E7C7-6BF9-0E161A0F00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49719" y="1945693"/>
            <a:ext cx="3444047" cy="2583036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002555" y="3246736"/>
            <a:ext cx="4572000" cy="766588"/>
          </a:xfrm>
        </p:spPr>
        <p:txBody>
          <a:bodyPr/>
          <a:lstStyle/>
          <a:p>
            <a:r>
              <a:rPr lang="en-US" dirty="0" err="1"/>
              <a:t>Cascajo</a:t>
            </a:r>
            <a:endParaRPr lang="en-US" dirty="0"/>
          </a:p>
        </p:txBody>
      </p:sp>
      <p:pic>
        <p:nvPicPr>
          <p:cNvPr id="12" name="Content Placeholder 11" descr="A group of people in a swamp&#10;&#10;AI-generated content may be incorrect.">
            <a:extLst>
              <a:ext uri="{FF2B5EF4-FFF2-40B4-BE49-F238E27FC236}">
                <a16:creationId xmlns:a16="http://schemas.microsoft.com/office/drawing/2014/main" id="{7267B1AB-DA3C-1D1B-80BF-0FB58994D89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2656728" y="3956025"/>
            <a:ext cx="3757466" cy="2822014"/>
          </a:xfrm>
        </p:spPr>
      </p:pic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34D607BF-3EA5-7936-C0B0-4FB3CE2B05F6}"/>
              </a:ext>
            </a:extLst>
          </p:cNvPr>
          <p:cNvSpPr txBox="1">
            <a:spLocks/>
          </p:cNvSpPr>
          <p:nvPr/>
        </p:nvSpPr>
        <p:spPr>
          <a:xfrm>
            <a:off x="9122869" y="583773"/>
            <a:ext cx="4572000" cy="766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2000" b="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None/>
              <a:defRPr sz="20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8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6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6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6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6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6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6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Laureles</a:t>
            </a:r>
          </a:p>
        </p:txBody>
      </p:sp>
      <p:pic>
        <p:nvPicPr>
          <p:cNvPr id="14" name="Picture 13" descr="A group of people in a raft on a river&#10;&#10;AI-generated content may be incorrect.">
            <a:extLst>
              <a:ext uri="{FF2B5EF4-FFF2-40B4-BE49-F238E27FC236}">
                <a16:creationId xmlns:a16="http://schemas.microsoft.com/office/drawing/2014/main" id="{DB134C1E-D790-D9A4-9F8E-FB2A4FE853C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254" t="13165" r="15027" b="5116"/>
          <a:stretch/>
        </p:blipFill>
        <p:spPr>
          <a:xfrm>
            <a:off x="8377784" y="3429000"/>
            <a:ext cx="3464497" cy="2804214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685B02C6-C07D-9EC4-5E88-B0BA0719080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288555" y="1168097"/>
            <a:ext cx="3600583" cy="270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2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120" y="265176"/>
            <a:ext cx="9509759" cy="1088136"/>
          </a:xfrm>
        </p:spPr>
        <p:txBody>
          <a:bodyPr anchor="b">
            <a:normAutofit/>
          </a:bodyPr>
          <a:lstStyle/>
          <a:p>
            <a:r>
              <a:rPr lang="en-US" sz="2400" dirty="0"/>
              <a:t>To assess water chemistry patterns and correlations, I created 3 visualizations looking at 4 specific parameters: Dissolved Oxygen Percent, pH, Specific Conductivity, and Temperature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EDB7518-3440-DF22-A2BA-D84AEE6A1B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1771116"/>
              </p:ext>
            </p:extLst>
          </p:nvPr>
        </p:nvGraphicFramePr>
        <p:xfrm>
          <a:off x="1341120" y="1572768"/>
          <a:ext cx="9509760" cy="4142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745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Cerro Mesa Water Chemistry Patterns</a:t>
            </a:r>
          </a:p>
        </p:txBody>
      </p:sp>
      <p:pic>
        <p:nvPicPr>
          <p:cNvPr id="6" name="Picture 5" descr="A group of graphs showing different types of water quality&#10;&#10;AI-generated content may be incorrect.">
            <a:extLst>
              <a:ext uri="{FF2B5EF4-FFF2-40B4-BE49-F238E27FC236}">
                <a16:creationId xmlns:a16="http://schemas.microsoft.com/office/drawing/2014/main" id="{A41D1604-39E6-C986-5F8F-D3DC5C45F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58" y="1978840"/>
            <a:ext cx="5791702" cy="4381880"/>
          </a:xfrm>
          <a:prstGeom prst="rect">
            <a:avLst/>
          </a:prstGeom>
        </p:spPr>
      </p:pic>
      <p:pic>
        <p:nvPicPr>
          <p:cNvPr id="9" name="Picture 8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CFD3283F-90DF-156C-98F7-A8F5ECACD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1978840"/>
            <a:ext cx="5963143" cy="438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8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996" y="1179575"/>
            <a:ext cx="2987811" cy="1088136"/>
          </a:xfrm>
        </p:spPr>
        <p:txBody>
          <a:bodyPr>
            <a:normAutofit fontScale="90000"/>
          </a:bodyPr>
          <a:lstStyle/>
          <a:p>
            <a:r>
              <a:rPr lang="en-US" dirty="0"/>
              <a:t>Cerro Mesa Code For Individual Diel Patterns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2D1781-DA76-E396-3606-1CD39C728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334" y="0"/>
            <a:ext cx="87292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03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090CA-B59D-EA93-172B-EDDFF5B89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D78DE-B772-BEA3-3681-A5D0902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523" y="3158846"/>
            <a:ext cx="2987811" cy="1088136"/>
          </a:xfrm>
        </p:spPr>
        <p:txBody>
          <a:bodyPr>
            <a:normAutofit fontScale="90000"/>
          </a:bodyPr>
          <a:lstStyle/>
          <a:p>
            <a:r>
              <a:rPr lang="en-US" dirty="0"/>
              <a:t>Cerro Mesa Code For Linear Regressions Showing Parameter Correlations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E8A7FE-6746-DF4E-D63A-795F2FE4D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334" y="0"/>
            <a:ext cx="6065549" cy="46530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36E216-2754-E0D9-8089-C80A39F02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334" y="4653023"/>
            <a:ext cx="6054979" cy="196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18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119" y="-391334"/>
            <a:ext cx="9509759" cy="1088136"/>
          </a:xfrm>
        </p:spPr>
        <p:txBody>
          <a:bodyPr/>
          <a:lstStyle/>
          <a:p>
            <a:r>
              <a:rPr lang="en-US" dirty="0"/>
              <a:t>Santa Cruz Diel Comparisons Using </a:t>
            </a:r>
            <a:r>
              <a:rPr lang="en-US" dirty="0" err="1"/>
              <a:t>Plotly</a:t>
            </a:r>
            <a:endParaRPr lang="en-US" dirty="0"/>
          </a:p>
        </p:txBody>
      </p:sp>
      <p:pic>
        <p:nvPicPr>
          <p:cNvPr id="12" name="Picture 11" descr="A graph of a diagram&#10;&#10;AI-generated content may be incorrect.">
            <a:extLst>
              <a:ext uri="{FF2B5EF4-FFF2-40B4-BE49-F238E27FC236}">
                <a16:creationId xmlns:a16="http://schemas.microsoft.com/office/drawing/2014/main" id="{E71CD1E5-4BA4-88AF-A740-394571DCB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27" y="800974"/>
            <a:ext cx="3842823" cy="29049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706D27F-5B66-646C-0ECF-81F0864A7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182" y="800974"/>
            <a:ext cx="4168186" cy="290493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0EDA850-3222-4BD6-2DE1-091727008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5042" y="3810077"/>
            <a:ext cx="4242653" cy="290493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5667FE7-F5E8-AB86-F041-3E6724F16E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551" y="3810077"/>
            <a:ext cx="4490424" cy="290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7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8522" y="-531328"/>
            <a:ext cx="6785316" cy="1654072"/>
          </a:xfrm>
        </p:spPr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Plotly</a:t>
            </a:r>
            <a:r>
              <a:rPr lang="en-US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3FCA4-265A-EE7B-8B9E-1BDCFC97C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949" y="1230708"/>
            <a:ext cx="10012101" cy="50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05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cean 16x9">
  <a:themeElements>
    <a:clrScheme name="Ocean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557A1"/>
      </a:accent1>
      <a:accent2>
        <a:srgbClr val="3691AA"/>
      </a:accent2>
      <a:accent3>
        <a:srgbClr val="893768"/>
      </a:accent3>
      <a:accent4>
        <a:srgbClr val="4E8542"/>
      </a:accent4>
      <a:accent5>
        <a:srgbClr val="A25A12"/>
      </a:accent5>
      <a:accent6>
        <a:srgbClr val="C19859"/>
      </a:accent6>
      <a:hlink>
        <a:srgbClr val="6B9F25"/>
      </a:hlink>
      <a:folHlink>
        <a:srgbClr val="B26B02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cean painting presentation (widescreen).potx" id="{7D8F5DB3-F878-46D5-AF2D-2DD5B7369221}" vid="{9251DF30-C224-466C-9BFA-3064FAD55731}"/>
    </a:ext>
  </a:extLst>
</a:theme>
</file>

<file path=ppt/theme/theme2.xml><?xml version="1.0" encoding="utf-8"?>
<a:theme xmlns:a="http://schemas.openxmlformats.org/drawingml/2006/main" name="Office Theme">
  <a:themeElements>
    <a:clrScheme name="Ocean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557A1"/>
      </a:accent1>
      <a:accent2>
        <a:srgbClr val="3691AA"/>
      </a:accent2>
      <a:accent3>
        <a:srgbClr val="893768"/>
      </a:accent3>
      <a:accent4>
        <a:srgbClr val="4E8542"/>
      </a:accent4>
      <a:accent5>
        <a:srgbClr val="A25A12"/>
      </a:accent5>
      <a:accent6>
        <a:srgbClr val="C19859"/>
      </a:accent6>
      <a:hlink>
        <a:srgbClr val="6B9F25"/>
      </a:hlink>
      <a:folHlink>
        <a:srgbClr val="B26B02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cean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557A1"/>
      </a:accent1>
      <a:accent2>
        <a:srgbClr val="3691AA"/>
      </a:accent2>
      <a:accent3>
        <a:srgbClr val="893768"/>
      </a:accent3>
      <a:accent4>
        <a:srgbClr val="4E8542"/>
      </a:accent4>
      <a:accent5>
        <a:srgbClr val="A25A12"/>
      </a:accent5>
      <a:accent6>
        <a:srgbClr val="C19859"/>
      </a:accent6>
      <a:hlink>
        <a:srgbClr val="6B9F25"/>
      </a:hlink>
      <a:folHlink>
        <a:srgbClr val="B26B02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Ocean painting presentation (widescreen)</Template>
  <TotalTime>83</TotalTime>
  <Words>612</Words>
  <Application>Microsoft Office PowerPoint</Application>
  <PresentationFormat>Widescreen</PresentationFormat>
  <Paragraphs>40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Georgia</vt:lpstr>
      <vt:lpstr>Times New Roman</vt:lpstr>
      <vt:lpstr>Ocean 16x9</vt:lpstr>
      <vt:lpstr>Water Chemistry Correlations in Santa Cruz Island, Galapagos: An R Studio Visual Analysis </vt:lpstr>
      <vt:lpstr>The Galapagos Islands</vt:lpstr>
      <vt:lpstr>Santa Cruz Island</vt:lpstr>
      <vt:lpstr>To assess water chemistry patterns and correlations, I created 3 visualizations looking at 4 specific parameters: Dissolved Oxygen Percent, pH, Specific Conductivity, and Temperature</vt:lpstr>
      <vt:lpstr>Cerro Mesa Water Chemistry Patterns</vt:lpstr>
      <vt:lpstr>Cerro Mesa Code For Individual Diel Patterns</vt:lpstr>
      <vt:lpstr>Cerro Mesa Code For Linear Regressions Showing Parameter Correlations</vt:lpstr>
      <vt:lpstr>Santa Cruz Diel Comparisons Using Plotly</vt:lpstr>
      <vt:lpstr>Why Plotly?</vt:lpstr>
      <vt:lpstr>Cerro Mesa Code For Two- Parameter Diel Comparisons</vt:lpstr>
      <vt:lpstr>Using slightly altered code, the same figures were created to assess water chemistry in Cascajo:</vt:lpstr>
      <vt:lpstr>PowerPoint Presentation</vt:lpstr>
      <vt:lpstr>Future Directions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Greer, Kendall</dc:creator>
  <cp:lastModifiedBy>Greer, Kendall</cp:lastModifiedBy>
  <cp:revision>2</cp:revision>
  <dcterms:created xsi:type="dcterms:W3CDTF">2025-05-09T17:18:55Z</dcterms:created>
  <dcterms:modified xsi:type="dcterms:W3CDTF">2025-05-09T18:42:10Z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